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3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75" r:id="rId15"/>
    <p:sldId id="314" r:id="rId16"/>
    <p:sldId id="281" r:id="rId17"/>
    <p:sldId id="282" r:id="rId18"/>
    <p:sldId id="283" r:id="rId19"/>
    <p:sldId id="284" r:id="rId20"/>
    <p:sldId id="285" r:id="rId21"/>
    <p:sldId id="276" r:id="rId22"/>
    <p:sldId id="286" r:id="rId23"/>
    <p:sldId id="287" r:id="rId24"/>
    <p:sldId id="280" r:id="rId25"/>
    <p:sldId id="290" r:id="rId26"/>
    <p:sldId id="291" r:id="rId27"/>
    <p:sldId id="298" r:id="rId28"/>
    <p:sldId id="299" r:id="rId29"/>
    <p:sldId id="302" r:id="rId30"/>
    <p:sldId id="297" r:id="rId31"/>
    <p:sldId id="295" r:id="rId32"/>
    <p:sldId id="301" r:id="rId33"/>
    <p:sldId id="303" r:id="rId34"/>
    <p:sldId id="315" r:id="rId35"/>
    <p:sldId id="316" r:id="rId36"/>
    <p:sldId id="305" r:id="rId37"/>
    <p:sldId id="307" r:id="rId38"/>
    <p:sldId id="311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3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6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6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8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9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9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7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9161C-3049-45BD-86C9-8D434CA6F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FBF6D-BA3A-46AA-A3D7-535DBD4A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8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0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74" y="1767245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Nuclear Power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Petrochemical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Oil &amp; Gas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Any Plant that Produces Renewable Fuels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2908" y="5194479"/>
            <a:ext cx="1011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10.7 Peta Bytes of Data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216" y="3981271"/>
            <a:ext cx="11141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10,721,476,618,982,102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8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Learning Objectives :- 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68216" y="1129048"/>
            <a:ext cx="1137353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  To learn, install and configure various Big-data Softwares</a:t>
            </a:r>
            <a:r>
              <a:rPr lang="en-US" sz="2200" b="1" dirty="0" smtClean="0"/>
              <a:t>: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/>
              <a:t>  Drools Rule Engine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/>
              <a:t>  Eclipse IDE Spark </a:t>
            </a:r>
            <a:r>
              <a:rPr lang="en-US" sz="2400" dirty="0" err="1" smtClean="0"/>
              <a:t>Scala</a:t>
            </a:r>
            <a:r>
              <a:rPr lang="en-US" sz="2400" dirty="0" smtClean="0"/>
              <a:t> Jars &amp; Plugins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/>
              <a:t>  Drools </a:t>
            </a:r>
            <a:r>
              <a:rPr lang="en-US" sz="2400" dirty="0" err="1"/>
              <a:t>Kie</a:t>
            </a:r>
            <a:r>
              <a:rPr lang="en-US" sz="2400" dirty="0"/>
              <a:t> </a:t>
            </a:r>
            <a:r>
              <a:rPr lang="en-US" sz="2400" dirty="0" smtClean="0"/>
              <a:t>Work-Bench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/>
              <a:t>Tableau</a:t>
            </a:r>
          </a:p>
          <a:p>
            <a:pPr lvl="0"/>
            <a:endParaRPr lang="en-US" sz="2400" dirty="0" smtClean="0"/>
          </a:p>
          <a:p>
            <a:pPr lvl="0">
              <a:buFont typeface="Wingdings" pitchFamily="2" charset="2"/>
              <a:buChar char="ü"/>
            </a:pPr>
            <a:endParaRPr lang="en-US" sz="2000" dirty="0" smtClean="0"/>
          </a:p>
          <a:p>
            <a:pPr lvl="0"/>
            <a:r>
              <a:rPr lang="en-US" sz="2000" b="1" dirty="0" smtClean="0"/>
              <a:t> </a:t>
            </a:r>
            <a:endParaRPr lang="en-US" sz="2000" dirty="0" smtClean="0"/>
          </a:p>
          <a:p>
            <a:pPr lvl="0"/>
            <a:endParaRPr lang="en-US" sz="2000" dirty="0" smtClean="0"/>
          </a:p>
          <a:p>
            <a:pPr lvl="0"/>
            <a:endParaRPr lang="en-US" dirty="0" smtClean="0"/>
          </a:p>
          <a:p>
            <a:pPr lvl="0"/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6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Learning Objectives :- 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68216" y="1129048"/>
            <a:ext cx="1137353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  To learn, install and configure various Big-data Softwares</a:t>
            </a:r>
            <a:r>
              <a:rPr lang="en-US" sz="2200" b="1" dirty="0" smtClean="0"/>
              <a:t>: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/>
              <a:t>  </a:t>
            </a:r>
            <a:r>
              <a:rPr lang="en-US" sz="2400" dirty="0"/>
              <a:t>Drools Rule Engine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Eclipse IDE Spark </a:t>
            </a:r>
            <a:r>
              <a:rPr lang="en-US" sz="2400" dirty="0" err="1"/>
              <a:t>Scala</a:t>
            </a:r>
            <a:r>
              <a:rPr lang="en-US" sz="2400" dirty="0"/>
              <a:t> Jars &amp; Plugins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Drools </a:t>
            </a:r>
            <a:r>
              <a:rPr lang="en-US" sz="2400" dirty="0" err="1"/>
              <a:t>Kie</a:t>
            </a:r>
            <a:r>
              <a:rPr lang="en-US" sz="2400" dirty="0"/>
              <a:t> Work-Bench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  Tableau</a:t>
            </a:r>
          </a:p>
          <a:p>
            <a:pPr lvl="0">
              <a:buFont typeface="Wingdings" pitchFamily="2" charset="2"/>
              <a:buChar char="ü"/>
            </a:pPr>
            <a:endParaRPr lang="en-US" sz="2000" dirty="0" smtClean="0"/>
          </a:p>
          <a:p>
            <a:pPr lvl="0"/>
            <a:r>
              <a:rPr lang="en-US" sz="2000" b="1" dirty="0" smtClean="0"/>
              <a:t>  </a:t>
            </a:r>
            <a:r>
              <a:rPr lang="en-US" sz="2800" b="1" dirty="0" smtClean="0"/>
              <a:t>To get familiar with programming languages &amp; Platform used :</a:t>
            </a:r>
          </a:p>
          <a:p>
            <a:pPr lvl="0"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400" dirty="0" smtClean="0"/>
              <a:t>Java programming Language for Drools Rule Engine 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/>
              <a:t> Apache Spark </a:t>
            </a:r>
          </a:p>
          <a:p>
            <a:pPr lvl="0"/>
            <a:endParaRPr lang="en-US" sz="2000" dirty="0" smtClean="0"/>
          </a:p>
          <a:p>
            <a:pPr lvl="0"/>
            <a:endParaRPr lang="en-US" sz="2000" dirty="0" smtClean="0"/>
          </a:p>
          <a:p>
            <a:pPr lvl="0">
              <a:buFont typeface="Wingdings" pitchFamily="2" charset="2"/>
              <a:buChar char="ü"/>
            </a:pPr>
            <a:endParaRPr lang="en-US" sz="2000" dirty="0" smtClean="0"/>
          </a:p>
          <a:p>
            <a:pPr lvl="0"/>
            <a:endParaRPr lang="en-US" sz="2000" dirty="0" smtClean="0"/>
          </a:p>
          <a:p>
            <a:pPr lvl="0"/>
            <a:endParaRPr lang="en-US" dirty="0" smtClean="0"/>
          </a:p>
          <a:p>
            <a:pPr lvl="0"/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Learning Objectives :- 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68216" y="1129048"/>
            <a:ext cx="1137353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/>
              <a:t> </a:t>
            </a:r>
            <a:r>
              <a:rPr lang="en-US" sz="3200" b="1" dirty="0" smtClean="0"/>
              <a:t> </a:t>
            </a:r>
            <a:r>
              <a:rPr lang="en-US" sz="2800" b="1" dirty="0" smtClean="0"/>
              <a:t>To </a:t>
            </a:r>
            <a:r>
              <a:rPr lang="en-US" sz="2800" b="1" dirty="0"/>
              <a:t>learn, install and configure various Big-data Softwares:</a:t>
            </a:r>
          </a:p>
          <a:p>
            <a:pPr lvl="0">
              <a:buFont typeface="Wingdings" pitchFamily="2" charset="2"/>
              <a:buChar char="ü"/>
            </a:pPr>
            <a:r>
              <a:rPr lang="en-US" sz="2800" dirty="0"/>
              <a:t> </a:t>
            </a:r>
            <a:r>
              <a:rPr lang="en-US" sz="2400" dirty="0"/>
              <a:t>Drools Rule Engine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Eclipse IDE Spark </a:t>
            </a:r>
            <a:r>
              <a:rPr lang="en-US" sz="2400" dirty="0" err="1"/>
              <a:t>Scala</a:t>
            </a:r>
            <a:r>
              <a:rPr lang="en-US" sz="2400" dirty="0"/>
              <a:t> Jars &amp; Plugins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Drools </a:t>
            </a:r>
            <a:r>
              <a:rPr lang="en-US" sz="2400" dirty="0" err="1"/>
              <a:t>Kie</a:t>
            </a:r>
            <a:r>
              <a:rPr lang="en-US" sz="2400" dirty="0"/>
              <a:t> Work-Bench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  Tableau</a:t>
            </a:r>
          </a:p>
          <a:p>
            <a:pPr lvl="0">
              <a:buFont typeface="Wingdings" pitchFamily="2" charset="2"/>
              <a:buChar char="ü"/>
            </a:pPr>
            <a:endParaRPr lang="en-US" sz="2400" dirty="0"/>
          </a:p>
          <a:p>
            <a:pPr lvl="0"/>
            <a:r>
              <a:rPr lang="en-US" sz="2400" b="1" dirty="0"/>
              <a:t>  </a:t>
            </a:r>
            <a:r>
              <a:rPr lang="en-US" sz="2800" b="1" dirty="0"/>
              <a:t>To get familiar with programming languages &amp; Platform used :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Java programming Language for Drools Rule Engine 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Apache Spark </a:t>
            </a:r>
            <a:endParaRPr lang="en-US" sz="2400" dirty="0" smtClean="0"/>
          </a:p>
          <a:p>
            <a:pPr lvl="0">
              <a:buFont typeface="Wingdings" pitchFamily="2" charset="2"/>
              <a:buChar char="ü"/>
            </a:pPr>
            <a:endParaRPr lang="en-US" sz="2400" dirty="0" smtClean="0"/>
          </a:p>
          <a:p>
            <a:pPr lvl="0"/>
            <a:r>
              <a:rPr lang="en-US" sz="2800" b="1" dirty="0" smtClean="0"/>
              <a:t>  To learn to solve problems in Chemical industries: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/>
              <a:t> Solved many </a:t>
            </a:r>
            <a:r>
              <a:rPr lang="en-US" sz="2400" dirty="0" err="1" smtClean="0"/>
              <a:t>usecases</a:t>
            </a:r>
            <a:r>
              <a:rPr lang="en-US" sz="2400" dirty="0" smtClean="0"/>
              <a:t>  </a:t>
            </a:r>
          </a:p>
          <a:p>
            <a:pPr lvl="0"/>
            <a:endParaRPr lang="en-US" sz="2000" dirty="0" smtClean="0"/>
          </a:p>
          <a:p>
            <a:pPr lvl="0"/>
            <a:endParaRPr lang="en-US" sz="2000" dirty="0" smtClean="0"/>
          </a:p>
          <a:p>
            <a:pPr lvl="0">
              <a:buFont typeface="Wingdings" pitchFamily="2" charset="2"/>
              <a:buChar char="ü"/>
            </a:pPr>
            <a:endParaRPr lang="en-US" sz="2000" dirty="0" smtClean="0"/>
          </a:p>
          <a:p>
            <a:pPr lvl="0"/>
            <a:endParaRPr lang="en-US" sz="2000" dirty="0" smtClean="0"/>
          </a:p>
          <a:p>
            <a:pPr lvl="0"/>
            <a:endParaRPr lang="en-US" dirty="0" smtClean="0"/>
          </a:p>
          <a:p>
            <a:pPr lvl="0"/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316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300275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Learning Objectives :- 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68216" y="823495"/>
            <a:ext cx="1137353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dirty="0"/>
              <a:t> </a:t>
            </a:r>
            <a:r>
              <a:rPr lang="en-US" sz="2800" b="1" dirty="0"/>
              <a:t>To learn, install and configure various Big-data Softwares: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Drools Rule Engine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Eclipse IDE Spark </a:t>
            </a:r>
            <a:r>
              <a:rPr lang="en-US" sz="2400" dirty="0" err="1"/>
              <a:t>Scala</a:t>
            </a:r>
            <a:r>
              <a:rPr lang="en-US" sz="2400" dirty="0"/>
              <a:t> Jars &amp; Plugins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Tableau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 Drools </a:t>
            </a:r>
            <a:r>
              <a:rPr lang="en-US" sz="2400" dirty="0" err="1"/>
              <a:t>Kie</a:t>
            </a:r>
            <a:r>
              <a:rPr lang="en-US" sz="2400" dirty="0"/>
              <a:t> Work-Bench</a:t>
            </a:r>
          </a:p>
          <a:p>
            <a:pPr lvl="0">
              <a:buFont typeface="Wingdings" pitchFamily="2" charset="2"/>
              <a:buChar char="ü"/>
            </a:pPr>
            <a:endParaRPr lang="en-US" sz="2800" dirty="0"/>
          </a:p>
          <a:p>
            <a:pPr lvl="0"/>
            <a:r>
              <a:rPr lang="en-US" sz="2800" b="1" dirty="0"/>
              <a:t>  To get familiar with programming languages &amp; Platform used :</a:t>
            </a:r>
          </a:p>
          <a:p>
            <a:pPr lvl="0">
              <a:buFont typeface="Wingdings" pitchFamily="2" charset="2"/>
              <a:buChar char="ü"/>
            </a:pPr>
            <a:r>
              <a:rPr lang="en-US" sz="2800" dirty="0"/>
              <a:t> </a:t>
            </a:r>
            <a:r>
              <a:rPr lang="en-US" sz="2400" dirty="0"/>
              <a:t>Java programming Language for Drools Rule Engine 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/>
              <a:t> Apache Spark </a:t>
            </a:r>
          </a:p>
          <a:p>
            <a:pPr lvl="0">
              <a:buFont typeface="Wingdings" pitchFamily="2" charset="2"/>
              <a:buChar char="ü"/>
            </a:pPr>
            <a:endParaRPr lang="en-US" sz="2800" dirty="0"/>
          </a:p>
          <a:p>
            <a:pPr lvl="0"/>
            <a:r>
              <a:rPr lang="en-US" sz="2800" b="1" dirty="0"/>
              <a:t>  To learn to solve problems in Chemical industries:</a:t>
            </a:r>
          </a:p>
          <a:p>
            <a:pPr lvl="0">
              <a:buFont typeface="Wingdings" pitchFamily="2" charset="2"/>
              <a:buChar char="ü"/>
            </a:pPr>
            <a:r>
              <a:rPr lang="en-US" sz="2800" dirty="0"/>
              <a:t> </a:t>
            </a:r>
            <a:r>
              <a:rPr lang="en-US" sz="2400" dirty="0"/>
              <a:t>Solved </a:t>
            </a:r>
            <a:r>
              <a:rPr lang="en-US" sz="2400" dirty="0" smtClean="0"/>
              <a:t>many </a:t>
            </a:r>
            <a:r>
              <a:rPr lang="en-US" sz="2400" dirty="0" err="1"/>
              <a:t>usecases</a:t>
            </a:r>
            <a:r>
              <a:rPr lang="en-US" sz="2400" dirty="0"/>
              <a:t>  </a:t>
            </a:r>
            <a:endParaRPr lang="en-US" sz="2400" dirty="0" smtClean="0"/>
          </a:p>
          <a:p>
            <a:pPr lvl="0">
              <a:buFont typeface="Wingdings" pitchFamily="2" charset="2"/>
              <a:buChar char="ü"/>
            </a:pPr>
            <a:endParaRPr lang="en-US" sz="2400" dirty="0" smtClean="0"/>
          </a:p>
          <a:p>
            <a:pPr lvl="0"/>
            <a:r>
              <a:rPr lang="en-US" sz="2800" b="1" dirty="0" smtClean="0"/>
              <a:t>  To visualize and predict insights from various Datasets using Tableau Tool:</a:t>
            </a:r>
          </a:p>
          <a:p>
            <a:pPr lvl="0"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400" dirty="0" smtClean="0"/>
              <a:t>Solved 2 </a:t>
            </a:r>
            <a:r>
              <a:rPr lang="en-US" sz="2400" dirty="0" err="1" smtClean="0"/>
              <a:t>usecases</a:t>
            </a:r>
            <a:endParaRPr lang="en-US" sz="2400" dirty="0" smtClean="0"/>
          </a:p>
          <a:p>
            <a:pPr lvl="0"/>
            <a:endParaRPr lang="en-US" sz="2000" dirty="0" smtClean="0"/>
          </a:p>
          <a:p>
            <a:pPr lvl="0">
              <a:buFont typeface="Wingdings" pitchFamily="2" charset="2"/>
              <a:buChar char="ü"/>
            </a:pPr>
            <a:endParaRPr lang="en-US" sz="2000" dirty="0" smtClean="0"/>
          </a:p>
          <a:p>
            <a:pPr lvl="0"/>
            <a:endParaRPr lang="en-US" sz="2000" dirty="0" smtClean="0"/>
          </a:p>
          <a:p>
            <a:pPr lvl="0"/>
            <a:endParaRPr lang="en-US" dirty="0" smtClean="0"/>
          </a:p>
          <a:p>
            <a:pPr lvl="0"/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0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Background Study :-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3" y="1767245"/>
            <a:ext cx="5256991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Background Study :-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3" y="1767245"/>
            <a:ext cx="5256991" cy="4257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4368" y="1401404"/>
            <a:ext cx="439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Current Solution is Expensive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268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Background Study :-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3" y="1767245"/>
            <a:ext cx="5256991" cy="4257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4368" y="1401404"/>
            <a:ext cx="4391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Current Solution is Expensive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Works best with Aggregated Data of each Day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30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Background Study :-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3" y="1767245"/>
            <a:ext cx="5256991" cy="4257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4368" y="1401404"/>
            <a:ext cx="4391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Current Solution is Expensive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Works best with Aggregated Data of each Day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It has High Write Load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8031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Background Study :-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3" y="1767245"/>
            <a:ext cx="5256991" cy="4257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4368" y="1401404"/>
            <a:ext cx="43916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Current Solution is Expensive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Works best with Aggregated Data of each Day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It has High Write Load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 Rebuilding the entire database takes almost 2 days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15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58781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Analyzing &amp; Visualizing Petrochemical </a:t>
            </a:r>
            <a:r>
              <a:rPr lang="en-US" sz="4000" b="1" dirty="0" smtClean="0"/>
              <a:t>Data </a:t>
            </a:r>
          </a:p>
          <a:p>
            <a:pPr algn="ctr"/>
            <a:r>
              <a:rPr lang="en-US" sz="4000" b="1" dirty="0" smtClean="0"/>
              <a:t>Using </a:t>
            </a:r>
          </a:p>
          <a:p>
            <a:pPr algn="ctr"/>
            <a:r>
              <a:rPr lang="en-US" sz="4000" b="1" dirty="0" smtClean="0"/>
              <a:t>Rule </a:t>
            </a:r>
            <a:r>
              <a:rPr lang="en-US" sz="4000" b="1" dirty="0"/>
              <a:t>Engine &amp; Big Data Technologies</a:t>
            </a:r>
          </a:p>
          <a:p>
            <a:pPr algn="ctr"/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505200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By Shravan C</a:t>
            </a:r>
          </a:p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Under Guidance of:</a:t>
            </a:r>
          </a:p>
          <a:p>
            <a:pPr algn="ctr"/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Sucharitha Shetty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   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Sajeesh George</a:t>
            </a:r>
            <a:endParaRPr lang="en-US" sz="2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Assistant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Professor     Project Manager</a:t>
            </a:r>
          </a:p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MIT,Manipal      HTS,India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/>
              <a:t> 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5450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Background Study :-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854368" y="1401404"/>
            <a:ext cx="5337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Hadoop BigData Solution is :-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Is </a:t>
            </a:r>
            <a:r>
              <a:rPr lang="en-US" sz="2400" b="1" dirty="0"/>
              <a:t>Cheaper (Open Source</a:t>
            </a:r>
            <a:r>
              <a:rPr lang="en-US" sz="2400" b="1" dirty="0" smtClean="0"/>
              <a:t>)</a:t>
            </a:r>
          </a:p>
          <a:p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</a:t>
            </a:r>
            <a:r>
              <a:rPr lang="en-US" sz="2400" b="1" dirty="0" smtClean="0"/>
              <a:t>ore stable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Equally performant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F</a:t>
            </a:r>
            <a:r>
              <a:rPr lang="en-US" sz="2400" b="1" dirty="0" smtClean="0"/>
              <a:t>ar less vendor lock-in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4" y="1881925"/>
            <a:ext cx="4626668" cy="44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Definition :-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60474" y="1767245"/>
            <a:ext cx="958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Detecting fault based model using Drools Rule Engine</a:t>
            </a:r>
          </a:p>
        </p:txBody>
      </p:sp>
    </p:spTree>
    <p:extLst>
      <p:ext uri="{BB962C8B-B14F-4D97-AF65-F5344CB8AC3E}">
        <p14:creationId xmlns:p14="http://schemas.microsoft.com/office/powerpoint/2010/main" val="2605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Definition :-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60474" y="1767245"/>
            <a:ext cx="9581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Detecting fault based model using Drools Rule </a:t>
            </a:r>
            <a:r>
              <a:rPr lang="en-US" sz="2400" dirty="0" smtClean="0"/>
              <a:t>Engine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Building a complex event processing (CEP) solution that operates on big data, to produce scalable and real time insights in decision making using Drools Rules Engine and Apache Spark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879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INITIALIZATION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Definition :-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60474" y="1767245"/>
            <a:ext cx="9581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Detecting fault based model using Drools Rule </a:t>
            </a:r>
            <a:r>
              <a:rPr lang="en-US" sz="2400" dirty="0" smtClean="0"/>
              <a:t>Engine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Building a complex event processing (CEP) solution that operates on big data, to produce scalable and real time insights in decision making using Drools Rules Engine and Apache Spark</a:t>
            </a:r>
            <a:endParaRPr lang="en-US" sz="2400" dirty="0"/>
          </a:p>
        </p:txBody>
      </p:sp>
      <p:pic>
        <p:nvPicPr>
          <p:cNvPr id="1026" name="Picture 2" descr="homeInfographic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3706236"/>
            <a:ext cx="9581882" cy="305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9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3" y="1128932"/>
            <a:ext cx="9854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Connected Performance Service ( CPS ) Architecture :-</a:t>
            </a:r>
            <a:endParaRPr lang="en-US" sz="2400" b="1" dirty="0"/>
          </a:p>
        </p:txBody>
      </p:sp>
      <p:pic>
        <p:nvPicPr>
          <p:cNvPr id="2051" name="Picture 3" descr="homeInfographic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7" y="1767245"/>
            <a:ext cx="11024316" cy="476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917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0473" y="1128932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Connected Performance Service ( CPS </a:t>
            </a:r>
            <a:r>
              <a:rPr lang="en-US" sz="2400" b="1" dirty="0" smtClean="0"/>
              <a:t>) :-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8" y="1590597"/>
            <a:ext cx="11401709" cy="49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Sample Nuclear Dataset in Rule Engine:</a:t>
            </a:r>
          </a:p>
        </p:txBody>
      </p:sp>
      <p:pic>
        <p:nvPicPr>
          <p:cNvPr id="3074" name="Picture 2" descr="nucl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6" y="1590597"/>
            <a:ext cx="10793981" cy="472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6986" y="6396335"/>
            <a:ext cx="11436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Source:  https://data.world/rebeccaclay/nuclear-power-accidents/file/C_id_35_NuclearPowerAccidents2016.csv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Sample Nuclear Dataset in Rule Engine: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216" y="1632020"/>
            <a:ext cx="9517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Input :-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All Nuclear Power Accidents happened till 2016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Around 200 Rows with each column separated by comma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216" y="3811012"/>
            <a:ext cx="115237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Problem Solved :-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Finds </a:t>
            </a:r>
            <a:r>
              <a:rPr lang="en-US" sz="2400" dirty="0"/>
              <a:t>how many nuclear power accidents took place in particular date range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Finds how many nuclear power accidents took place in particular Region/Country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Helps in determining the common cause for nuclear Power Accidents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5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Sample Nuclear Dataset in Rule Engine: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216" y="1499636"/>
            <a:ext cx="115237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:-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An Action is Triggered ( For simplicity I have just printed out Text 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  for </a:t>
            </a:r>
            <a:r>
              <a:rPr lang="en-US" sz="2400" dirty="0" err="1" smtClean="0"/>
              <a:t>Eg</a:t>
            </a:r>
            <a:r>
              <a:rPr lang="en-US" sz="2400" dirty="0" smtClean="0"/>
              <a:t>: Equipment failure and operator error contributed to loss of </a:t>
            </a:r>
            <a:r>
              <a:rPr lang="en-US" sz="2400" dirty="0" err="1" smtClean="0"/>
              <a:t>coola</a:t>
            </a:r>
            <a:r>
              <a:rPr lang="en-US" sz="2400" dirty="0" smtClean="0"/>
              <a:t> ... Rule 8 fired!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122" name="Picture 2" descr="RETE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6" y="3180284"/>
            <a:ext cx="52768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38835" y="3180284"/>
            <a:ext cx="5022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rule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“Name of the Rule"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then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 Triggered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end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27" y="-33354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Sample Nuclear Dataset in Rule Engine:</a:t>
            </a:r>
          </a:p>
        </p:txBody>
      </p:sp>
      <p:pic>
        <p:nvPicPr>
          <p:cNvPr id="7" name="Picture 6" descr="SCREENSHOT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727" y="428311"/>
            <a:ext cx="11605351" cy="62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2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4665" y="309093"/>
            <a:ext cx="10959921" cy="837063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Table of Contents 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140" y="1266417"/>
            <a:ext cx="109599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GENERAL INTRODUCTION TO THE TOPIC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Learning Objectives of this Internship</a:t>
            </a:r>
          </a:p>
          <a:p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PROJECT INITIALIZATION PHASE</a:t>
            </a:r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Background Study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Problem Definition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Area of Computer Science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Platform Setup</a:t>
            </a:r>
          </a:p>
          <a:p>
            <a:endParaRPr lang="en-US" b="1" dirty="0" smtClean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PROJECT IMPLEMENTATION PHASE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Implementation and Framework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Progress made &amp; Remaining Work</a:t>
            </a:r>
          </a:p>
          <a:p>
            <a:endParaRPr lang="en-US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CONCLUSION</a:t>
            </a:r>
          </a:p>
          <a:p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endParaRPr lang="en-US" b="1" dirty="0" smtClean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 </a:t>
            </a:r>
            <a:endParaRPr lang="en-US" dirty="0">
              <a:latin typeface="Bell MT" panose="02020503060305020303" pitchFamily="18" charset="0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6954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Petrochemical use-case in Rule Engine: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216" y="1632020"/>
            <a:ext cx="9517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Input :-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Around 300 Rows with each column separated by comma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8216" y="3373131"/>
            <a:ext cx="11523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Problem Solved :-</a:t>
            </a:r>
          </a:p>
          <a:p>
            <a:endParaRPr lang="en-US" sz="2400" dirty="0" smtClean="0"/>
          </a:p>
          <a:p>
            <a:r>
              <a:rPr lang="en-US" sz="2400" dirty="0"/>
              <a:t>If Tag1 is lower than both Tag2 &amp; Tag3 then the device is said to be </a:t>
            </a:r>
            <a:r>
              <a:rPr lang="en-US" sz="2400" dirty="0" smtClean="0"/>
              <a:t>faulty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If Tag1 is lower than Tag2/Tag3, Then </a:t>
            </a:r>
            <a:r>
              <a:rPr lang="en-US" sz="2400" dirty="0" smtClean="0"/>
              <a:t>I have given Recaliberation Alert for those values of the dataset to recaliberate.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27" y="-33354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Petrochemical use-case in Rule Engine:</a:t>
            </a:r>
          </a:p>
        </p:txBody>
      </p:sp>
      <p:pic>
        <p:nvPicPr>
          <p:cNvPr id="6146" name="Picture 2" descr="Petrochemical_U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7" y="528034"/>
            <a:ext cx="11553836" cy="614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8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Petrochemical use-case in Rule Engine: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216" y="1585323"/>
            <a:ext cx="115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:-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Recaliberate Alert: Tag1 Value: 703.8 is lower than 753.5 , 740.4 Tag2/Tag3 </a:t>
            </a:r>
            <a:r>
              <a:rPr lang="en-US" sz="2400" dirty="0" smtClean="0"/>
              <a:t>Values</a:t>
            </a:r>
          </a:p>
        </p:txBody>
      </p:sp>
      <p:pic>
        <p:nvPicPr>
          <p:cNvPr id="5123" name="Picture 3" descr="Rete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7" y="2825237"/>
            <a:ext cx="5088640" cy="380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75195" y="2825237"/>
            <a:ext cx="5022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rule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“Rule1"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 Triggered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end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2615" y="4693628"/>
            <a:ext cx="5022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rule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“Rule2"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 Triggered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end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ircular Arrow 7"/>
          <p:cNvSpPr/>
          <p:nvPr/>
        </p:nvSpPr>
        <p:spPr>
          <a:xfrm rot="2280989">
            <a:off x="8418244" y="3671113"/>
            <a:ext cx="2036039" cy="2115630"/>
          </a:xfrm>
          <a:prstGeom prst="circularArrow">
            <a:avLst>
              <a:gd name="adj1" fmla="val 5440"/>
              <a:gd name="adj2" fmla="val 976038"/>
              <a:gd name="adj3" fmla="val 17908834"/>
              <a:gd name="adj4" fmla="val 11919121"/>
              <a:gd name="adj5" fmla="val 10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ular Arrow 10"/>
          <p:cNvSpPr/>
          <p:nvPr/>
        </p:nvSpPr>
        <p:spPr>
          <a:xfrm rot="14267131">
            <a:off x="7261825" y="3995233"/>
            <a:ext cx="2724771" cy="2625755"/>
          </a:xfrm>
          <a:prstGeom prst="circularArrow">
            <a:avLst>
              <a:gd name="adj1" fmla="val 3715"/>
              <a:gd name="adj2" fmla="val 1254762"/>
              <a:gd name="adj3" fmla="val 18783693"/>
              <a:gd name="adj4" fmla="val 1101892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5791" y="2708099"/>
            <a:ext cx="3090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Rule Chaining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490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Implementation of Petrochemical use-case in Rule Engine: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216" y="1581726"/>
            <a:ext cx="951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Input :-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Around 400 Rows with each column separated by comma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216" y="2941569"/>
            <a:ext cx="1152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Problem Solved :-</a:t>
            </a:r>
          </a:p>
          <a:p>
            <a:endParaRPr lang="en-US" sz="2400" dirty="0" smtClean="0"/>
          </a:p>
          <a:p>
            <a:r>
              <a:rPr lang="en-US" sz="2400" dirty="0" smtClean="0"/>
              <a:t>Analyzed Dataset by Detecting Slope values whether it is increasing or Decreasing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68216" y="4301412"/>
            <a:ext cx="50227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rule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“Rule1“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Salience 100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no-loop true</a:t>
            </a:r>
            <a:endParaRPr lang="en-US" sz="20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 1 Triggered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end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8835" y="4301411"/>
            <a:ext cx="50227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rule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“Rule2“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Salience 80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no-loop </a:t>
            </a:r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 2 Triggered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end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Spark implementation </a:t>
            </a:r>
            <a:r>
              <a:rPr lang="en-US" sz="2400" b="1" dirty="0"/>
              <a:t>in Drools Rule Engine: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3" y="1478692"/>
            <a:ext cx="11355497" cy="53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947208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Spark ML implementation in Drools Rule Engine: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3" y="1403797"/>
            <a:ext cx="11478478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IMPLEMENTATION PHASE: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8216" y="1037971"/>
            <a:ext cx="94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Visualization using Tableau Tool:</a:t>
            </a:r>
          </a:p>
        </p:txBody>
      </p:sp>
      <p:pic>
        <p:nvPicPr>
          <p:cNvPr id="8194" name="Picture 2" descr="Table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6" y="1499637"/>
            <a:ext cx="11103074" cy="52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3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30" y="475376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THINGS LEARNT SO FAR :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8230" y="4132976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REMAINING WORK: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38230" y="1085988"/>
            <a:ext cx="11653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Learnt to setup various </a:t>
            </a:r>
            <a:r>
              <a:rPr lang="en-US" sz="2400" dirty="0" err="1" smtClean="0"/>
              <a:t>Bigdata</a:t>
            </a:r>
            <a:r>
              <a:rPr lang="en-US" sz="2400" dirty="0" smtClean="0"/>
              <a:t> Softwares like Rule Engine, Apache Spark, </a:t>
            </a:r>
            <a:r>
              <a:rPr lang="en-US" sz="2400" dirty="0" err="1" smtClean="0"/>
              <a:t>Hortonworks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Solved 1 sample use case using nuclear dataset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Solved 2 Real-Time use case using  Honeywell UOP Petrochemical dataset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Got Hands-On experience with Tableau Data Visualization Tool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38230" y="5050302"/>
            <a:ext cx="1118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Usage of Drools Rule Engine in Apache Spark Environment for real time decision making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23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30" y="475376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CONCLUSION: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8229" y="4135902"/>
            <a:ext cx="10744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</a:t>
            </a:r>
            <a:r>
              <a:rPr lang="en-US" sz="4400" b="1" dirty="0" smtClean="0"/>
              <a:t>It </a:t>
            </a:r>
            <a:r>
              <a:rPr lang="en-US" sz="4400" b="1" dirty="0"/>
              <a:t>always seems impossible until it is done.</a:t>
            </a:r>
            <a:r>
              <a:rPr lang="en-US" sz="4400" dirty="0"/>
              <a:t>” </a:t>
            </a:r>
            <a:r>
              <a:rPr lang="en-US" sz="4400" dirty="0" smtClean="0"/>
              <a:t>– </a:t>
            </a:r>
            <a:r>
              <a:rPr lang="en-US" sz="4400" dirty="0"/>
              <a:t>Nelson Mandela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229" y="1308295"/>
            <a:ext cx="111379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Got very good industrial exposure by solving various practical use cases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Got opportunity to meet &amp; work with various super hardworking people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47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74" y="176724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Nuclear Power Plants</a:t>
            </a:r>
          </a:p>
        </p:txBody>
      </p:sp>
    </p:spTree>
    <p:extLst>
      <p:ext uri="{BB962C8B-B14F-4D97-AF65-F5344CB8AC3E}">
        <p14:creationId xmlns:p14="http://schemas.microsoft.com/office/powerpoint/2010/main" val="27787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0474" y="1767245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Nuclear Power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Petrochemical Plants</a:t>
            </a:r>
          </a:p>
        </p:txBody>
      </p:sp>
    </p:spTree>
    <p:extLst>
      <p:ext uri="{BB962C8B-B14F-4D97-AF65-F5344CB8AC3E}">
        <p14:creationId xmlns:p14="http://schemas.microsoft.com/office/powerpoint/2010/main" val="80796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74" y="1767245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Nuclear Power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Petrochemical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Oil &amp; Gas Plants</a:t>
            </a:r>
          </a:p>
        </p:txBody>
      </p:sp>
    </p:spTree>
    <p:extLst>
      <p:ext uri="{BB962C8B-B14F-4D97-AF65-F5344CB8AC3E}">
        <p14:creationId xmlns:p14="http://schemas.microsoft.com/office/powerpoint/2010/main" val="35755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74" y="1767245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Nuclear Power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Petrochemical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Oil &amp; Gas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Any Plant that Produces Renewable Fuels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216" y="42906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INTRODUCTION TO THE </a:t>
            </a:r>
            <a:r>
              <a:rPr lang="en-US" sz="2800" b="1" dirty="0" smtClean="0">
                <a:solidFill>
                  <a:schemeClr val="bg1"/>
                </a:solidFill>
              </a:rPr>
              <a:t>TOPIC: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474" y="112893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can be Collected from :-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74" y="1767245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Nuclear Power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Petrochemical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Oil &amp; Gas Plants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</a:rPr>
              <a:t>Any Plant that Produces Renewable Fuels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8216" y="3988158"/>
            <a:ext cx="11141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10,721,476,618,982,102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1226</Words>
  <Application>Microsoft Office PowerPoint</Application>
  <PresentationFormat>Widescreen</PresentationFormat>
  <Paragraphs>294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BatangChe</vt:lpstr>
      <vt:lpstr>Arial</vt:lpstr>
      <vt:lpstr>Arial Rounded MT Bold</vt:lpstr>
      <vt:lpstr>Bell MT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Table of 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Shravan</dc:creator>
  <cp:lastModifiedBy>Shravan</cp:lastModifiedBy>
  <cp:revision>129</cp:revision>
  <dcterms:created xsi:type="dcterms:W3CDTF">2017-04-05T16:51:31Z</dcterms:created>
  <dcterms:modified xsi:type="dcterms:W3CDTF">2017-06-19T04:16:51Z</dcterms:modified>
</cp:coreProperties>
</file>